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7" r:id="rId8"/>
    <p:sldId id="262" r:id="rId9"/>
    <p:sldId id="263" r:id="rId10"/>
    <p:sldId id="318" r:id="rId11"/>
    <p:sldId id="264" r:id="rId12"/>
    <p:sldId id="265" r:id="rId13"/>
    <p:sldId id="319" r:id="rId14"/>
    <p:sldId id="266" r:id="rId15"/>
    <p:sldId id="297" r:id="rId16"/>
    <p:sldId id="298" r:id="rId17"/>
    <p:sldId id="320" r:id="rId18"/>
    <p:sldId id="299" r:id="rId19"/>
    <p:sldId id="300" r:id="rId20"/>
    <p:sldId id="321" r:id="rId21"/>
    <p:sldId id="301" r:id="rId22"/>
    <p:sldId id="302" r:id="rId23"/>
    <p:sldId id="322" r:id="rId24"/>
    <p:sldId id="303" r:id="rId25"/>
    <p:sldId id="304" r:id="rId26"/>
    <p:sldId id="305" r:id="rId27"/>
    <p:sldId id="323" r:id="rId28"/>
    <p:sldId id="306" r:id="rId29"/>
    <p:sldId id="307" r:id="rId30"/>
    <p:sldId id="324" r:id="rId31"/>
    <p:sldId id="308" r:id="rId32"/>
    <p:sldId id="309" r:id="rId33"/>
    <p:sldId id="325" r:id="rId34"/>
    <p:sldId id="310" r:id="rId35"/>
    <p:sldId id="311" r:id="rId36"/>
    <p:sldId id="312" r:id="rId37"/>
    <p:sldId id="313" r:id="rId38"/>
    <p:sldId id="314" r:id="rId39"/>
    <p:sldId id="315" r:id="rId40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822" autoAdjust="0"/>
  </p:normalViewPr>
  <p:slideViewPr>
    <p:cSldViewPr snapToGrid="0">
      <p:cViewPr varScale="1">
        <p:scale>
          <a:sx n="159" d="100"/>
          <a:sy n="159" d="100"/>
        </p:scale>
        <p:origin x="31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8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38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43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01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53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55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3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07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6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8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23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59F4-E033-4874-AC80-DAFB4D1630EF}" type="datetimeFigureOut">
              <a:rPr lang="pt-BR" smtClean="0"/>
              <a:t>13/01/2022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0A7E-E4E4-4E77-959A-35C8B7619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5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hyperlink" Target="https://www.aquariodesp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www.azab.org.br/" TargetMode="External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36575" y="1720841"/>
            <a:ext cx="103188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OLÁ, PESSOAL!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Bem vindos!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Vocês irão entrar em uma missão 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especial para salvar nossos amigos!</a:t>
            </a:r>
          </a:p>
        </p:txBody>
      </p:sp>
      <p:sp>
        <p:nvSpPr>
          <p:cNvPr id="5" name="Retângulo Arredondado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4423954" y="534987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</p:spTree>
    <p:extLst>
      <p:ext uri="{BB962C8B-B14F-4D97-AF65-F5344CB8AC3E}">
        <p14:creationId xmlns:p14="http://schemas.microsoft.com/office/powerpoint/2010/main" val="187579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rId3" action="ppaction://hlinksldjump">
              <a:snd r:embed="rId4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</a:t>
            </a:r>
            <a:r>
              <a:rPr lang="pt-BR"/>
              <a:t>certo.</a:t>
            </a:r>
          </a:p>
          <a:p>
            <a:pPr algn="ctr"/>
            <a:r>
              <a:rPr lang="pt-BR"/>
              <a:t> </a:t>
            </a:r>
            <a:r>
              <a:rPr lang="pt-BR" b="1" dirty="0"/>
              <a:t>Tente de novo!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363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2769328" y="971867"/>
            <a:ext cx="5199015" cy="2059939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WOW! Você está afiado, hein? Várias soluções foram propostas em 2017. Mas lembrem que essas ações só funcionam se tivermos um pensamento de </a:t>
            </a:r>
            <a:r>
              <a:rPr lang="pt-BR" b="1" dirty="0"/>
              <a:t>conservação</a:t>
            </a:r>
            <a:r>
              <a:rPr lang="pt-BR" dirty="0"/>
              <a:t>! </a:t>
            </a:r>
          </a:p>
        </p:txBody>
      </p:sp>
      <p:sp>
        <p:nvSpPr>
          <p:cNvPr id="6" name="Retângulo Arredondado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5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Elipse 6">
            <a:hlinkClick r:id="rId3" action="ppaction://hlinksldjump">
              <a:snd r:embed="rId4" name="applaus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hlinkClick r:id="" action="ppaction://hlinkshowjump?jump=nextslide">
              <a:snd r:embed="rId5" name="explode.wav"/>
            </a:hlinkClick>
          </p:cNvPr>
          <p:cNvSpPr/>
          <p:nvPr/>
        </p:nvSpPr>
        <p:spPr>
          <a:xfrm>
            <a:off x="1066800" y="360970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" action="ppaction://hlinkshowjump?jump=nextslide">
              <a:snd r:embed="rId5" name="explod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hlinkClick r:id="" action="ppaction://hlinkshowjump?jump=nextslide">
              <a:snd r:embed="rId5" name="explod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69743" y="803485"/>
            <a:ext cx="985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evitar uma eventual competição com outros primatas mais ágeis, qual tipo de alimento os bugios podem incluir em sua dieta?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60409" y="2782280"/>
            <a:ext cx="469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Folhas de cipó 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frutas verdes.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10" y="3716326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Banana.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2194" y="4687333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Pequenos insetos e laranja.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5656162"/>
            <a:ext cx="433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Todas as alternativas acima.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5627" y="3043897"/>
            <a:ext cx="2367080" cy="27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2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rId3" action="ppaction://hlinksldjump">
              <a:snd r:embed="rId4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certo</a:t>
            </a:r>
            <a:r>
              <a:rPr lang="pt-BR"/>
              <a:t>. </a:t>
            </a:r>
          </a:p>
          <a:p>
            <a:pPr algn="ctr"/>
            <a:r>
              <a:rPr lang="pt-BR" b="1"/>
              <a:t>Tente </a:t>
            </a:r>
            <a:r>
              <a:rPr lang="pt-BR" b="1" dirty="0"/>
              <a:t>de novo!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6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769328" y="748575"/>
            <a:ext cx="5564776" cy="2321197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Hummmmmmm</a:t>
            </a:r>
            <a:r>
              <a:rPr lang="pt-BR" dirty="0"/>
              <a:t>... Já estou sentindo até o cheirinho. Ainda </a:t>
            </a:r>
            <a:r>
              <a:rPr lang="pt-BR"/>
              <a:t>bem que posso me alimentar de </a:t>
            </a:r>
            <a:r>
              <a:rPr lang="pt-BR" b="1"/>
              <a:t>folhas de cipó </a:t>
            </a:r>
            <a:r>
              <a:rPr lang="pt-BR" b="1" dirty="0"/>
              <a:t>e frutas verdes</a:t>
            </a:r>
            <a:r>
              <a:rPr lang="pt-BR" dirty="0"/>
              <a:t>. Isso permite que ninguém queira competir comigo e eu posso comer em paz!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1" y="176280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6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037808" y="1435599"/>
            <a:ext cx="5534295" cy="1132476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Agora vamos aprender sobre os outros?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5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hlinkClick r:id="rId3" action="ppaction://hlinksldjump">
              <a:snd r:embed="rId4" name="applaus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hlinkClick r:id="" action="ppaction://hlinkshowjump?jump=nextslide">
              <a:snd r:embed="rId5" name="explode.wav"/>
            </a:hlinkClick>
          </p:cNvPr>
          <p:cNvSpPr/>
          <p:nvPr/>
        </p:nvSpPr>
        <p:spPr>
          <a:xfrm>
            <a:off x="1066800" y="360970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" action="ppaction://hlinkshowjump?jump=nextslide">
              <a:snd r:embed="rId5" name="explod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hlinkClick r:id="" action="ppaction://hlinkshowjump?jump=nextslide">
              <a:snd r:embed="rId5" name="explod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60411" y="989037"/>
            <a:ext cx="617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 o maior primata da América Latina?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60409" y="2782280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Muriqui-do-sul.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10" y="3716326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Macaco bugio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2194" y="4687333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Sagui-caveirinha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565616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Gorila.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-4158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rId3" action="ppaction://hlinksldjump">
              <a:snd r:embed="rId4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certo</a:t>
            </a:r>
            <a:r>
              <a:rPr lang="pt-BR"/>
              <a:t>. </a:t>
            </a:r>
          </a:p>
          <a:p>
            <a:pPr algn="ctr"/>
            <a:r>
              <a:rPr lang="pt-BR" b="1"/>
              <a:t>Tente </a:t>
            </a:r>
            <a:r>
              <a:rPr lang="pt-BR" b="1" dirty="0"/>
              <a:t>de novo!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3574871" y="478292"/>
            <a:ext cx="4728752" cy="18378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Isso ai, professor </a:t>
            </a:r>
            <a:r>
              <a:rPr lang="pt-BR" dirty="0" err="1"/>
              <a:t>Gio</a:t>
            </a:r>
            <a:r>
              <a:rPr lang="pt-BR" dirty="0"/>
              <a:t>! Apesar de não ser o maior primata do mundo, sou o </a:t>
            </a:r>
            <a:r>
              <a:rPr lang="pt-BR" b="1" dirty="0"/>
              <a:t>maior da América Latina</a:t>
            </a:r>
            <a:r>
              <a:rPr lang="pt-BR" dirty="0"/>
              <a:t>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" y="1030288"/>
            <a:ext cx="6178731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4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Elipse 6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360970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60411" y="989037"/>
            <a:ext cx="657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está ameaçando </a:t>
            </a:r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muriquis-do-sul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60409" y="2782280"/>
            <a:ext cx="582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Caça ilegal e o consumo de sua carne.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10" y="3716326"/>
            <a:ext cx="664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Perda </a:t>
            </a:r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habitat 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falta de estudo científico.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2194" y="4502667"/>
            <a:ext cx="8398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Avanço de urbanização, retirada de madeira, pecuária e </a:t>
            </a:r>
          </a:p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monocultura.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5656162"/>
            <a:ext cx="435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Aquecimento global e afins.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7721" y="876665"/>
            <a:ext cx="2803396" cy="25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6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8381" r="22762" b="16762"/>
          <a:stretch/>
        </p:blipFill>
        <p:spPr>
          <a:xfrm>
            <a:off x="8778239" y="243297"/>
            <a:ext cx="3030583" cy="5133703"/>
          </a:xfrm>
          <a:prstGeom prst="rect">
            <a:avLst/>
          </a:prstGeom>
        </p:spPr>
      </p:pic>
      <p:sp>
        <p:nvSpPr>
          <p:cNvPr id="4" name="Texto Explicativo em Elipse 3"/>
          <p:cNvSpPr/>
          <p:nvPr/>
        </p:nvSpPr>
        <p:spPr>
          <a:xfrm>
            <a:off x="2497016" y="117126"/>
            <a:ext cx="6893170" cy="2801212"/>
          </a:xfrm>
          <a:prstGeom prst="wedgeEllipseCallout">
            <a:avLst>
              <a:gd name="adj1" fmla="val -21683"/>
              <a:gd name="adj2" fmla="val 66685"/>
            </a:avLst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Olá! Eu sou o </a:t>
            </a:r>
            <a:r>
              <a:rPr lang="pt-BR" b="1" dirty="0" err="1"/>
              <a:t>Gio</a:t>
            </a:r>
            <a:r>
              <a:rPr lang="pt-BR" b="1" dirty="0"/>
              <a:t>. Sou um macaco bugio-ruivo.</a:t>
            </a:r>
          </a:p>
          <a:p>
            <a:pPr algn="ctr"/>
            <a:r>
              <a:rPr lang="pt-BR" b="1" dirty="0"/>
              <a:t> </a:t>
            </a:r>
            <a:r>
              <a:rPr lang="pt-BR" dirty="0"/>
              <a:t>Venho aqui passar conhecimentos para vocês sobre alguns amigos meus e também venho pedir a sua ajuda, pois estamos precisando muito!  Eu vou fazer um QUIZ com vocês e vou ensinando aos poucos, tá?</a:t>
            </a:r>
          </a:p>
        </p:txBody>
      </p:sp>
      <p:sp>
        <p:nvSpPr>
          <p:cNvPr id="6" name="Retângulo Arredondado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1" y="202909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1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rId3" action="ppaction://hlinksldjump">
              <a:snd r:embed="rId4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certo</a:t>
            </a:r>
            <a:r>
              <a:rPr lang="pt-BR"/>
              <a:t>. </a:t>
            </a:r>
          </a:p>
          <a:p>
            <a:pPr algn="ctr"/>
            <a:r>
              <a:rPr lang="pt-BR" b="1"/>
              <a:t>Tente </a:t>
            </a:r>
            <a:r>
              <a:rPr lang="pt-BR" b="1" dirty="0"/>
              <a:t>de novo!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26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286001" y="759868"/>
            <a:ext cx="5721529" cy="2336029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Isso aí! O </a:t>
            </a:r>
            <a:r>
              <a:rPr lang="pt-BR" dirty="0" err="1"/>
              <a:t>Rique</a:t>
            </a:r>
            <a:r>
              <a:rPr lang="pt-BR" dirty="0"/>
              <a:t> e sua espécie estão sofrendo muito com o </a:t>
            </a:r>
            <a:r>
              <a:rPr lang="pt-BR" b="1" dirty="0"/>
              <a:t>avanço da urbanização, retirada  de madeira, pecuária e monocultura.</a:t>
            </a:r>
            <a:r>
              <a:rPr lang="pt-BR" dirty="0"/>
              <a:t> Devemos criar planejamentos que possam ajudar </a:t>
            </a:r>
            <a:r>
              <a:rPr lang="pt-BR"/>
              <a:t>o </a:t>
            </a:r>
            <a:r>
              <a:rPr lang="pt-BR" b="1"/>
              <a:t>muriqui-do-sul</a:t>
            </a:r>
            <a:r>
              <a:rPr lang="pt-BR" b="1" dirty="0"/>
              <a:t>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0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Elipse 6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360970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08356" y="778737"/>
            <a:ext cx="9653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muriquis-do-sul 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estão com uma população estimada de 1200 </a:t>
            </a:r>
          </a:p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indivíduos da espécie na natureza. Qual o seu status de </a:t>
            </a:r>
          </a:p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conservação?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60409" y="2782280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Extinto </a:t>
            </a:r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natureza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10" y="3716326"/>
            <a:ext cx="181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Vulnerável.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2194" y="4687333"/>
            <a:ext cx="396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 crítico de ameaça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5656162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Pouco preocupante.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8379" y="1378902"/>
            <a:ext cx="2803396" cy="25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rId3" action="ppaction://hlinksldjump">
              <a:snd r:embed="rId4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certo</a:t>
            </a:r>
            <a:r>
              <a:rPr lang="pt-BR"/>
              <a:t>. </a:t>
            </a:r>
          </a:p>
          <a:p>
            <a:pPr algn="ctr"/>
            <a:r>
              <a:rPr lang="pt-BR" b="1"/>
              <a:t>Tente </a:t>
            </a:r>
            <a:r>
              <a:rPr lang="pt-BR" b="1" dirty="0"/>
              <a:t>de novo!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8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847707" y="181429"/>
            <a:ext cx="5721529" cy="2336029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Aprendi com o professor </a:t>
            </a:r>
            <a:r>
              <a:rPr lang="pt-BR" dirty="0" err="1"/>
              <a:t>Gio</a:t>
            </a:r>
            <a:r>
              <a:rPr lang="pt-BR" dirty="0"/>
              <a:t> que existem vários </a:t>
            </a:r>
            <a:r>
              <a:rPr lang="pt-BR" b="1" dirty="0"/>
              <a:t>status de conservação</a:t>
            </a:r>
            <a:r>
              <a:rPr lang="pt-BR" dirty="0"/>
              <a:t>. É muito triste que minha espécie esteja </a:t>
            </a:r>
            <a:r>
              <a:rPr lang="pt-BR"/>
              <a:t>no </a:t>
            </a:r>
            <a:r>
              <a:rPr lang="pt-BR" b="1" dirty="0"/>
              <a:t>e</a:t>
            </a:r>
            <a:r>
              <a:rPr lang="pt-BR" b="1"/>
              <a:t>stado </a:t>
            </a:r>
            <a:r>
              <a:rPr lang="pt-BR" b="1" dirty="0"/>
              <a:t>critico de ameaça</a:t>
            </a:r>
            <a:r>
              <a:rPr lang="pt-BR"/>
              <a:t>. </a:t>
            </a:r>
          </a:p>
          <a:p>
            <a:pPr algn="ctr"/>
            <a:r>
              <a:rPr lang="pt-BR"/>
              <a:t>Precisamos </a:t>
            </a:r>
            <a:r>
              <a:rPr lang="pt-BR" dirty="0"/>
              <a:t>mudar </a:t>
            </a:r>
            <a:r>
              <a:rPr lang="pt-BR"/>
              <a:t>isso!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" y="1030288"/>
            <a:ext cx="6178731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9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377441" y="1507377"/>
            <a:ext cx="5120639" cy="1617572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Olá, turma! Olá, professor </a:t>
            </a:r>
            <a:r>
              <a:rPr lang="pt-BR" dirty="0" err="1"/>
              <a:t>Gio</a:t>
            </a:r>
            <a:r>
              <a:rPr lang="pt-BR" dirty="0"/>
              <a:t>! Agora é </a:t>
            </a:r>
            <a:r>
              <a:rPr lang="pt-BR"/>
              <a:t>minha vez! </a:t>
            </a:r>
            <a:r>
              <a:rPr lang="pt-BR" dirty="0"/>
              <a:t>Vamos aprender um pouco sobre minha espécie?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325" flipH="1">
            <a:off x="-598714" y="133241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59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066800" y="360970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97039" y="572336"/>
            <a:ext cx="9703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saguis-caveirinhas enfrentam vários problemas como a expansão urbana, </a:t>
            </a:r>
          </a:p>
          <a:p>
            <a:pPr algn="just"/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expansão agropecuária, especulação imobiliária, incêndios florestais, hibridação  e competição com espécies exóticas. Além desses, existe um outro problema que ameaça outras espécies de primatas. Qual é? </a:t>
            </a:r>
          </a:p>
          <a:p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60409" y="2782280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Aumento da tecnologia.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10" y="3716326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Atropelamento.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2194" y="4687333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Aquecimento global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5656162"/>
            <a:ext cx="6952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 mais, além dos que já foram citados.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19" y="1985026"/>
            <a:ext cx="2382756" cy="20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2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previousslide">
              <a:snd r:embed="rId3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certo</a:t>
            </a:r>
            <a:r>
              <a:rPr lang="pt-BR"/>
              <a:t>. </a:t>
            </a:r>
          </a:p>
          <a:p>
            <a:pPr algn="ctr"/>
            <a:r>
              <a:rPr lang="pt-BR" b="1"/>
              <a:t>Tente </a:t>
            </a:r>
            <a:r>
              <a:rPr lang="pt-BR" b="1" dirty="0"/>
              <a:t>de novo!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6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83326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Isso ai! Não é só a minha espécie de primata que sofre com </a:t>
            </a:r>
            <a:r>
              <a:rPr lang="pt-BR" b="1" dirty="0"/>
              <a:t>atropelamento</a:t>
            </a:r>
            <a:r>
              <a:rPr lang="pt-BR" dirty="0"/>
              <a:t>, mas também várias outras. Essas máquinas que passam rápido só nos prejudicam</a:t>
            </a:r>
            <a:r>
              <a:rPr lang="pt-BR"/>
              <a:t>. </a:t>
            </a:r>
          </a:p>
          <a:p>
            <a:pPr algn="ctr"/>
            <a:r>
              <a:rPr lang="pt-BR"/>
              <a:t>Sempre tenham </a:t>
            </a:r>
            <a:r>
              <a:rPr lang="pt-BR" dirty="0"/>
              <a:t>na consciência que </a:t>
            </a:r>
            <a:r>
              <a:rPr lang="pt-BR"/>
              <a:t>vocês devem dirigir devagar!</a:t>
            </a:r>
          </a:p>
          <a:p>
            <a:pPr algn="ctr"/>
            <a:r>
              <a:rPr lang="pt-BR"/>
              <a:t> </a:t>
            </a:r>
            <a:r>
              <a:rPr lang="pt-BR" dirty="0"/>
              <a:t>E </a:t>
            </a:r>
            <a:r>
              <a:rPr lang="pt-BR" b="1" dirty="0"/>
              <a:t>respeitem a sinalização!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325" flipH="1">
            <a:off x="-598714" y="133241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0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Elipse 6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360970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60411" y="989037"/>
            <a:ext cx="102643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sagui-caveirinha </a:t>
            </a:r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 uma importância ecológica muito grande </a:t>
            </a:r>
            <a:r>
              <a:rPr lang="pt-BR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ecossistema</a:t>
            </a:r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as verdadeiras: 1 – Controle de fungos que ocorrem em bambu / </a:t>
            </a:r>
          </a:p>
          <a:p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Controle de insetos / 3 – Uso para criação de Vacinas / 4 – Controle de </a:t>
            </a:r>
          </a:p>
          <a:p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populações silvestres por predação / 5 – Pesquisa.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60409" y="278228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 2 e 3.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10" y="371632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e 5.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2194" y="468733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565616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e 2.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19" y="1985026"/>
            <a:ext cx="2382756" cy="20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7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2734489" y="1625827"/>
            <a:ext cx="5120639" cy="13806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falar sobre </a:t>
            </a:r>
            <a:r>
              <a:rPr lang="pt-BR"/>
              <a:t>o </a:t>
            </a:r>
            <a:r>
              <a:rPr lang="pt-BR" b="1" dirty="0"/>
              <a:t>m</a:t>
            </a:r>
            <a:r>
              <a:rPr lang="pt-BR" b="1"/>
              <a:t>uriqui-do-sul</a:t>
            </a:r>
            <a:r>
              <a:rPr lang="pt-BR" dirty="0"/>
              <a:t>. Esse é o nosso amigo </a:t>
            </a:r>
            <a:r>
              <a:rPr lang="pt-BR" dirty="0" err="1"/>
              <a:t>Rique</a:t>
            </a:r>
            <a:r>
              <a:rPr lang="pt-BR" dirty="0"/>
              <a:t>!</a:t>
            </a:r>
          </a:p>
        </p:txBody>
      </p:sp>
      <p:sp>
        <p:nvSpPr>
          <p:cNvPr id="6" name="Retângulo Arredondado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5088" y="1279189"/>
            <a:ext cx="4932627" cy="49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4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previousslide">
              <a:snd r:embed="rId3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certo</a:t>
            </a:r>
            <a:r>
              <a:rPr lang="pt-BR"/>
              <a:t>. </a:t>
            </a:r>
          </a:p>
          <a:p>
            <a:pPr algn="ctr"/>
            <a:r>
              <a:rPr lang="pt-BR" b="1"/>
              <a:t>Tente </a:t>
            </a:r>
            <a:r>
              <a:rPr lang="pt-BR" b="1" dirty="0"/>
              <a:t>de novo!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0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Já viu o quanto somos importantes? E mesmo assim estamos sofrendo na mão do ser humano. Nós só queremos ajudar a </a:t>
            </a:r>
            <a:r>
              <a:rPr lang="pt-BR" b="1" dirty="0"/>
              <a:t>natureza, o ecossistema e a floresta</a:t>
            </a:r>
            <a:r>
              <a:rPr lang="pt-BR" dirty="0"/>
              <a:t>. Por favor, nos ajude a sair da </a:t>
            </a:r>
            <a:r>
              <a:rPr lang="pt-BR" b="1" dirty="0"/>
              <a:t>lista vermelha de risco de extinção</a:t>
            </a:r>
            <a:r>
              <a:rPr lang="pt-BR" dirty="0"/>
              <a:t>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325" flipH="1">
            <a:off x="-598714" y="133241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70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Elipse 6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360970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60411" y="989037"/>
            <a:ext cx="955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habitar florestas de montanhas, eles possuem um segundo </a:t>
            </a:r>
          </a:p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nome. Qual é?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60409" y="2782280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Sagui-da-montanha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10" y="3716326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Sagui-da-floresta-de-montanhas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2194" y="4687333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Sagui-da-serra-escuro.</a:t>
            </a:r>
            <a:endParaRPr lang="pt-B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5656162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Saguitanha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19" y="1985026"/>
            <a:ext cx="2382756" cy="20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91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previousslide">
              <a:snd r:embed="rId3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certo</a:t>
            </a:r>
            <a:r>
              <a:rPr lang="pt-BR"/>
              <a:t>. </a:t>
            </a:r>
          </a:p>
          <a:p>
            <a:pPr algn="ctr"/>
            <a:r>
              <a:rPr lang="pt-BR" b="1"/>
              <a:t>Tente </a:t>
            </a:r>
            <a:r>
              <a:rPr lang="pt-BR" b="1" dirty="0"/>
              <a:t>de novo!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7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Sagui-da-serra-escuro</a:t>
            </a:r>
            <a:r>
              <a:rPr lang="pt-BR"/>
              <a:t>. </a:t>
            </a:r>
            <a:r>
              <a:rPr lang="pt-BR" dirty="0"/>
              <a:t>Que nome lindo, forte, </a:t>
            </a:r>
            <a:r>
              <a:rPr lang="pt-BR" dirty="0" err="1"/>
              <a:t>maravilhosooooooo</a:t>
            </a:r>
            <a:r>
              <a:rPr lang="pt-BR" dirty="0"/>
              <a:t>!!! Lembrem sempre que nós, macaquinhos, temos o nosso papel nos ecossistemas. Somos tão importantes quanto uma abelha como polinizadora, então nos valorizem! Não é, professor?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325" flipH="1">
            <a:off x="-598714" y="133241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10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Sim, Rita! Você está certíssima! Estamos chegando ao fim do nosso QUIZ e vocês acertaram tudo! Então acredito que vocês aprenderam bastante!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92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46421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156754" y="257991"/>
            <a:ext cx="8373292" cy="5617029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Rique</a:t>
            </a:r>
            <a:r>
              <a:rPr lang="pt-BR" dirty="0"/>
              <a:t>, </a:t>
            </a:r>
            <a:r>
              <a:rPr lang="pt-BR"/>
              <a:t>o </a:t>
            </a:r>
            <a:r>
              <a:rPr lang="pt-BR" b="1" dirty="0"/>
              <a:t>m</a:t>
            </a:r>
            <a:r>
              <a:rPr lang="pt-BR" b="1"/>
              <a:t>uriqui-do-sul</a:t>
            </a:r>
            <a:r>
              <a:rPr lang="pt-BR" dirty="0"/>
              <a:t>, ou </a:t>
            </a:r>
            <a:r>
              <a:rPr lang="pt-BR" i="1" dirty="0" err="1"/>
              <a:t>Brachyteles</a:t>
            </a:r>
            <a:r>
              <a:rPr lang="pt-BR" dirty="0"/>
              <a:t> </a:t>
            </a:r>
            <a:r>
              <a:rPr lang="pt-BR" i="1" dirty="0" err="1"/>
              <a:t>arachnoides</a:t>
            </a:r>
            <a:r>
              <a:rPr lang="pt-BR" dirty="0"/>
              <a:t> pesa até 15kg </a:t>
            </a:r>
            <a:r>
              <a:rPr lang="pt-BR"/>
              <a:t>e chega a </a:t>
            </a:r>
            <a:r>
              <a:rPr lang="pt-BR" dirty="0"/>
              <a:t>1,5m</a:t>
            </a:r>
            <a:r>
              <a:rPr lang="pt-BR"/>
              <a:t>. Chega a ter </a:t>
            </a:r>
            <a:r>
              <a:rPr lang="pt-BR" dirty="0"/>
              <a:t>de 1 a 2 filhotes </a:t>
            </a:r>
            <a:r>
              <a:rPr lang="pt-BR"/>
              <a:t>e vive </a:t>
            </a:r>
            <a:r>
              <a:rPr lang="pt-BR" dirty="0"/>
              <a:t>32 anos. Seus grupos chegam a 20 Indivíduos.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Vivem no Paraná, Rio de Janeiro e São Paulo. </a:t>
            </a:r>
          </a:p>
          <a:p>
            <a:pPr algn="ctr"/>
            <a:r>
              <a:rPr lang="pt-BR" dirty="0"/>
              <a:t>Se alimentam de folhas, cipós, frutas e flores.</a:t>
            </a:r>
          </a:p>
          <a:p>
            <a:pPr algn="ctr"/>
            <a:r>
              <a:rPr lang="pt-BR" dirty="0"/>
              <a:t>Estão em </a:t>
            </a:r>
            <a:r>
              <a:rPr lang="pt-BR" b="1" dirty="0"/>
              <a:t>estado crítico de ameaça </a:t>
            </a:r>
            <a:r>
              <a:rPr lang="pt-BR" dirty="0"/>
              <a:t>com uma população estimada em </a:t>
            </a:r>
            <a:r>
              <a:rPr lang="pt-BR" b="1" dirty="0"/>
              <a:t>1200 indivíduos na natureza.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São ameaçados por perda de habitat para avanço da urbanização, retirada de madeira, pecuária e monocultura. </a:t>
            </a:r>
          </a:p>
          <a:p>
            <a:pPr algn="ctr"/>
            <a:r>
              <a:rPr lang="pt-BR" dirty="0"/>
              <a:t>Maior primata da américa latina, também é chamado </a:t>
            </a:r>
            <a:r>
              <a:rPr lang="pt-BR"/>
              <a:t>de mono-carvoeiros</a:t>
            </a:r>
            <a:r>
              <a:rPr lang="pt-BR" dirty="0"/>
              <a:t>. Eles amam um abraço em grupo.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5796" b="7841"/>
          <a:stretch/>
        </p:blipFill>
        <p:spPr>
          <a:xfrm>
            <a:off x="8699864" y="329793"/>
            <a:ext cx="3200400" cy="47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9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143691" y="323305"/>
            <a:ext cx="8159931" cy="5617029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Rita, </a:t>
            </a:r>
            <a:r>
              <a:rPr lang="pt-BR"/>
              <a:t>a </a:t>
            </a:r>
            <a:r>
              <a:rPr lang="pt-BR" b="1" dirty="0"/>
              <a:t>s</a:t>
            </a:r>
            <a:r>
              <a:rPr lang="pt-BR" b="1"/>
              <a:t>agui-Caveirinha</a:t>
            </a:r>
            <a:r>
              <a:rPr lang="pt-BR" dirty="0"/>
              <a:t>, ou </a:t>
            </a:r>
            <a:r>
              <a:rPr lang="pt-BR" i="1" dirty="0" err="1"/>
              <a:t>Callithrix</a:t>
            </a:r>
            <a:r>
              <a:rPr lang="pt-BR" i="1" dirty="0"/>
              <a:t> </a:t>
            </a:r>
            <a:r>
              <a:rPr lang="pt-BR" i="1" dirty="0" err="1"/>
              <a:t>aurita</a:t>
            </a:r>
            <a:r>
              <a:rPr lang="pt-BR" dirty="0"/>
              <a:t>, chega a pesar 450g e medir 23cm</a:t>
            </a:r>
            <a:r>
              <a:rPr lang="pt-BR"/>
              <a:t>. Chega </a:t>
            </a:r>
            <a:r>
              <a:rPr lang="pt-BR" dirty="0"/>
              <a:t>a ter no máximo 2 filhotes </a:t>
            </a:r>
            <a:r>
              <a:rPr lang="pt-BR"/>
              <a:t>e vive até </a:t>
            </a:r>
            <a:r>
              <a:rPr lang="pt-BR" dirty="0"/>
              <a:t>15 anos. Seus grupos possuem até 11 indivíduos.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Eles vivem em Minas Gerais, Rio de Janeiro e São Paulo.</a:t>
            </a:r>
          </a:p>
          <a:p>
            <a:pPr algn="ctr"/>
            <a:r>
              <a:rPr lang="pt-BR" dirty="0"/>
              <a:t>Comem bastante goma, frutos, fungos e pequenas presas. </a:t>
            </a:r>
          </a:p>
          <a:p>
            <a:pPr algn="ctr"/>
            <a:r>
              <a:rPr lang="pt-BR" dirty="0"/>
              <a:t>Estão </a:t>
            </a:r>
            <a:r>
              <a:rPr lang="pt-BR" b="1" dirty="0"/>
              <a:t>ameaçados de extinção </a:t>
            </a:r>
            <a:r>
              <a:rPr lang="pt-BR" dirty="0"/>
              <a:t>com uma população estimada de </a:t>
            </a:r>
            <a:r>
              <a:rPr lang="pt-BR" b="1" dirty="0"/>
              <a:t>11000 indivíduos da espécie na natureza.</a:t>
            </a:r>
            <a:r>
              <a:rPr lang="pt-BR" dirty="0"/>
              <a:t>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São ameaçados por expansão urbana e agropecuária, especulação imobiliária, atropelamentos, incêndios florestais, hibridação e competição com espécies exóticas.</a:t>
            </a:r>
          </a:p>
          <a:p>
            <a:pPr algn="ctr"/>
            <a:r>
              <a:rPr lang="pt-BR" dirty="0"/>
              <a:t>Também são chamados </a:t>
            </a:r>
            <a:r>
              <a:rPr lang="pt-BR"/>
              <a:t>de sagui-da-serra-escuro</a:t>
            </a:r>
            <a:r>
              <a:rPr lang="pt-BR" dirty="0"/>
              <a:t>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r="31808"/>
          <a:stretch/>
        </p:blipFill>
        <p:spPr>
          <a:xfrm>
            <a:off x="8447312" y="928050"/>
            <a:ext cx="3459480" cy="41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46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" action="ppaction://hlinkshowjump?jump=firstslide">
              <a:snd r:embed="rId3" name="whoosh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aprendi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Espero que vocês tenham aprendido bastante com a gente. Estamos chegando ao fim do nosso jogo. Me diz ai, vocês aprenderam?</a:t>
            </a:r>
          </a:p>
        </p:txBody>
      </p:sp>
      <p:sp>
        <p:nvSpPr>
          <p:cNvPr id="7" name="Retângulo Arredondado 6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8303623" y="4563836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Aprendi muito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9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00822" y="247511"/>
            <a:ext cx="8790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Parabéns!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Você completou o nosso jogo!</a:t>
            </a:r>
          </a:p>
        </p:txBody>
      </p:sp>
      <p:sp>
        <p:nvSpPr>
          <p:cNvPr id="5" name="Retângulo Arredondado 4">
            <a:hlinkClick r:id="" action="ppaction://hlinkshowjump?jump=endshow">
              <a:snd r:embed="rId4" name="drumroll.wav"/>
            </a:hlinkClick>
          </p:cNvPr>
          <p:cNvSpPr/>
          <p:nvPr/>
        </p:nvSpPr>
        <p:spPr>
          <a:xfrm>
            <a:off x="6858000" y="3386683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Encerrar</a:t>
            </a:r>
          </a:p>
        </p:txBody>
      </p:sp>
      <p:sp>
        <p:nvSpPr>
          <p:cNvPr id="7" name="Retângulo Arredondado 6">
            <a:hlinkClick r:id="" action="ppaction://hlinkshowjump?jump=firstslide">
              <a:snd r:embed="rId4" name="drumroll.wav"/>
            </a:hlinkClick>
          </p:cNvPr>
          <p:cNvSpPr/>
          <p:nvPr/>
        </p:nvSpPr>
        <p:spPr>
          <a:xfrm>
            <a:off x="6858000" y="2316163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Voltar para o Inicio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2179895" y="2158649"/>
            <a:ext cx="3098695" cy="1181101"/>
            <a:chOff x="2179895" y="2919412"/>
            <a:chExt cx="3098695" cy="1181101"/>
          </a:xfrm>
        </p:grpSpPr>
        <p:sp>
          <p:nvSpPr>
            <p:cNvPr id="6" name="Retângulo Arredondado 5">
              <a:hlinkClick r:id="rId5"/>
            </p:cNvPr>
            <p:cNvSpPr/>
            <p:nvPr/>
          </p:nvSpPr>
          <p:spPr>
            <a:xfrm>
              <a:off x="2179895" y="2919412"/>
              <a:ext cx="3098695" cy="118110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50" name="Picture 2" descr="AZAB - Associação de Zoológicos e a Aquários do Brasil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081" y="2919412"/>
              <a:ext cx="2600325" cy="1181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/>
          <p:cNvGrpSpPr/>
          <p:nvPr/>
        </p:nvGrpSpPr>
        <p:grpSpPr>
          <a:xfrm>
            <a:off x="2179895" y="3578373"/>
            <a:ext cx="3098695" cy="1703092"/>
            <a:chOff x="2179894" y="4429919"/>
            <a:chExt cx="3098695" cy="1703092"/>
          </a:xfrm>
        </p:grpSpPr>
        <p:sp>
          <p:nvSpPr>
            <p:cNvPr id="12" name="Retângulo Arredondado 11">
              <a:hlinkClick r:id="rId7"/>
            </p:cNvPr>
            <p:cNvSpPr/>
            <p:nvPr/>
          </p:nvSpPr>
          <p:spPr>
            <a:xfrm>
              <a:off x="2179894" y="4429919"/>
              <a:ext cx="3098695" cy="170309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595" y="4517145"/>
              <a:ext cx="2975292" cy="1528640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6740887" y="4801315"/>
            <a:ext cx="3614874" cy="1799636"/>
            <a:chOff x="6550554" y="4384609"/>
            <a:chExt cx="3651431" cy="1799636"/>
          </a:xfrm>
        </p:grpSpPr>
        <p:sp>
          <p:nvSpPr>
            <p:cNvPr id="17" name="Retângulo Arredondado 16"/>
            <p:cNvSpPr/>
            <p:nvPr/>
          </p:nvSpPr>
          <p:spPr>
            <a:xfrm>
              <a:off x="6550554" y="4384609"/>
              <a:ext cx="3651431" cy="17996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787606" y="4429919"/>
              <a:ext cx="31667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Perguntas e Roteiro:</a:t>
              </a:r>
              <a:b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Luiz Eduardo Reis Tourinho  </a:t>
              </a:r>
            </a:p>
            <a:p>
              <a:pPr algn="ctr"/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Eduardo </a:t>
              </a:r>
              <a:r>
                <a:rPr lang="pt-B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Klockner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Programação:</a:t>
              </a:r>
              <a:b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Luiz Eduardo Reis Tourinho</a:t>
              </a:r>
            </a:p>
            <a:p>
              <a:pPr algn="ctr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Ilustração dos personagens: </a:t>
              </a:r>
            </a:p>
            <a:p>
              <a:pPr algn="ctr"/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Eduardo </a:t>
              </a:r>
              <a:r>
                <a:rPr lang="pt-B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Klockner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75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2155372" y="1625827"/>
            <a:ext cx="5913118" cy="13806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Também vamos falar </a:t>
            </a:r>
            <a:r>
              <a:rPr lang="pt-BR"/>
              <a:t>do </a:t>
            </a:r>
            <a:r>
              <a:rPr lang="pt-BR" b="1"/>
              <a:t>sagui-caveirinha</a:t>
            </a:r>
            <a:r>
              <a:rPr lang="pt-BR" dirty="0"/>
              <a:t>. É ela! A Rita!</a:t>
            </a:r>
          </a:p>
        </p:txBody>
      </p:sp>
      <p:sp>
        <p:nvSpPr>
          <p:cNvPr id="6" name="Retângulo Arredondado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89" y="290921"/>
            <a:ext cx="2577738" cy="25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5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3291843" y="915083"/>
            <a:ext cx="5199016" cy="2046877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Mas antes, vamos fazer um teste? Que tal aprendermos um pouco sobre minha espécie e os problemas gerais que os primatas enfrentam?</a:t>
            </a:r>
          </a:p>
        </p:txBody>
      </p:sp>
      <p:sp>
        <p:nvSpPr>
          <p:cNvPr id="6" name="Retângulo Arredondado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2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Arredondado 10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Elipse 5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066800" y="362276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60411" y="989037"/>
            <a:ext cx="855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Quais as principais ameaças que o bugio-ruivo enfrenta?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60409" y="2782280"/>
            <a:ext cx="640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Sobrepesca 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a retirada de peixes do mar.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09" y="3546901"/>
            <a:ext cx="962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Expansão urbana, desmatamento, vulnerabilidade às epidemias,</a:t>
            </a:r>
          </a:p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agricultura e pecuária.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2194" y="468733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Alimentação inadequada.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5656162"/>
            <a:ext cx="414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Dificuldade de reprodução.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8290" y="4061486"/>
            <a:ext cx="2367080" cy="27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5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>
            <a:hlinkClick r:id="rId3" action="ppaction://hlinksldjump">
              <a:snd r:embed="rId4" name="push.wav"/>
            </a:hlinkClick>
          </p:cNvPr>
          <p:cNvSpPr/>
          <p:nvPr/>
        </p:nvSpPr>
        <p:spPr>
          <a:xfrm>
            <a:off x="5140235" y="3872458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2592980" y="457200"/>
            <a:ext cx="5891347" cy="2612571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Nossa, você errou. Mas calma, é com os erros que aprendemos o certo</a:t>
            </a:r>
            <a:r>
              <a:rPr lang="pt-BR"/>
              <a:t>. </a:t>
            </a:r>
          </a:p>
          <a:p>
            <a:pPr algn="ctr"/>
            <a:r>
              <a:rPr lang="pt-BR" b="1"/>
              <a:t>Tente </a:t>
            </a:r>
            <a:r>
              <a:rPr lang="pt-BR" b="1" dirty="0"/>
              <a:t>de novo!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51" flipH="1">
            <a:off x="-270820" y="1851229"/>
            <a:ext cx="5944825" cy="59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1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2769328" y="748575"/>
            <a:ext cx="5564776" cy="2321197"/>
          </a:xfrm>
          <a:prstGeom prst="wedgeEllipse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Exatamente! Hoje estamos sofrendo com essas questões. É muito triste, não é? Além disso, vários primatas sofrem com atropelamentos, então precisamos da sua ajuda para proteger minha espécie! </a:t>
            </a:r>
          </a:p>
        </p:txBody>
      </p:sp>
      <p:sp>
        <p:nvSpPr>
          <p:cNvPr id="6" name="Retângulo Arredondado 5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8303623" y="5620295"/>
            <a:ext cx="3344092" cy="875211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Próxima Página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9097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Ã³rias De Princesas A Floresta Encantada Poster | Floresta desenho,  Ilustração de floresta, Fundos de cria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Arredondado 5"/>
          <p:cNvSpPr/>
          <p:nvPr/>
        </p:nvSpPr>
        <p:spPr>
          <a:xfrm>
            <a:off x="255495" y="255494"/>
            <a:ext cx="11642628" cy="637885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066800" y="880236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Elipse 7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267591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3609703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hlinkClick r:id="" action="ppaction://hlinkshowjump?jump=nextslide">
              <a:snd r:embed="rId3" name="explode.wav"/>
            </a:hlinkClick>
          </p:cNvPr>
          <p:cNvSpPr/>
          <p:nvPr/>
        </p:nvSpPr>
        <p:spPr>
          <a:xfrm>
            <a:off x="1066800" y="4578532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066800" y="5547361"/>
            <a:ext cx="705394" cy="67926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10635" y="739723"/>
            <a:ext cx="9775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2017 foi criado um projeto para ações contra o atropelamento</a:t>
            </a:r>
          </a:p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animais silvestres </a:t>
            </a:r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ERS118 (Rio Grande do Sul). </a:t>
            </a:r>
          </a:p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Quais 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soluções </a:t>
            </a:r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foram propostas para diminuir esses </a:t>
            </a:r>
          </a:p>
          <a:p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atropelamentos</a:t>
            </a: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60409" y="2782280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Redutores de velocidade.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60410" y="3716326"/>
            <a:ext cx="796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Placas indicativas de travessia de animais silvestres.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72194" y="4502667"/>
            <a:ext cx="9280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Pontes de cordas para que os animais se desloquem entre as </a:t>
            </a:r>
          </a:p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árvores, evitando cruzar a pista.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772194" y="5656162"/>
            <a:ext cx="433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Todas as afirmativas acima.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3438" y="1716108"/>
            <a:ext cx="2367080" cy="27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73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1468</Words>
  <Application>Microsoft Office PowerPoint</Application>
  <PresentationFormat>Widescreen</PresentationFormat>
  <Paragraphs>204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</dc:creator>
  <cp:lastModifiedBy>Alexandre Marciano</cp:lastModifiedBy>
  <cp:revision>136</cp:revision>
  <cp:lastPrinted>2022-01-13T15:05:38Z</cp:lastPrinted>
  <dcterms:created xsi:type="dcterms:W3CDTF">2021-11-09T13:02:30Z</dcterms:created>
  <dcterms:modified xsi:type="dcterms:W3CDTF">2022-01-13T16:07:33Z</dcterms:modified>
</cp:coreProperties>
</file>